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4" r:id="rId5"/>
    <p:sldId id="260" r:id="rId6"/>
    <p:sldId id="261" r:id="rId7"/>
    <p:sldId id="262" r:id="rId8"/>
    <p:sldId id="263"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EC59FF-25D9-4DB0-BDA1-F931FAE30DFC}" type="datetimeFigureOut">
              <a:rPr lang="es-CO" smtClean="0"/>
              <a:t>29/05/2025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8FEDAD-0B84-44F3-A9FE-724C442B913E}" type="slidenum">
              <a:rPr lang="es-CO" smtClean="0"/>
              <a:t>‹Nº›</a:t>
            </a:fld>
            <a:endParaRPr lang="es-CO"/>
          </a:p>
        </p:txBody>
      </p:sp>
    </p:spTree>
    <p:extLst>
      <p:ext uri="{BB962C8B-B14F-4D97-AF65-F5344CB8AC3E}">
        <p14:creationId xmlns:p14="http://schemas.microsoft.com/office/powerpoint/2010/main" val="486257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DE8FEDAD-0B84-44F3-A9FE-724C442B913E}" type="slidenum">
              <a:rPr lang="es-CO" smtClean="0"/>
              <a:t>6</a:t>
            </a:fld>
            <a:endParaRPr lang="es-CO"/>
          </a:p>
        </p:txBody>
      </p:sp>
    </p:spTree>
    <p:extLst>
      <p:ext uri="{BB962C8B-B14F-4D97-AF65-F5344CB8AC3E}">
        <p14:creationId xmlns:p14="http://schemas.microsoft.com/office/powerpoint/2010/main" val="530787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27D137-58D5-2D68-E3DA-5A645620724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E2D7BAEC-0542-0B6C-0DF5-2FA4EEC554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BE4587A0-27F7-18B3-7D75-D57FEE563B7C}"/>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5" name="Marcador de pie de página 4">
            <a:extLst>
              <a:ext uri="{FF2B5EF4-FFF2-40B4-BE49-F238E27FC236}">
                <a16:creationId xmlns:a16="http://schemas.microsoft.com/office/drawing/2014/main" id="{FEB77787-7870-CA97-1E8F-3AC4118E78E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F70AF28-5CE5-A143-82C2-DF24F69ABC75}"/>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1653857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1908C2-8739-810C-088D-9BAC61AAB98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D427D15-A93F-F9DF-4C22-416EE5E276B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EB375EE-751E-0956-FF3A-9FB58C9F871D}"/>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5" name="Marcador de pie de página 4">
            <a:extLst>
              <a:ext uri="{FF2B5EF4-FFF2-40B4-BE49-F238E27FC236}">
                <a16:creationId xmlns:a16="http://schemas.microsoft.com/office/drawing/2014/main" id="{ECF03B44-3156-FD36-0192-3C7E1F8BB78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FEAF816-8F3B-8F6B-465C-ABD511330161}"/>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3982587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468FF3A-3B09-052A-21F4-11E8EFF5D59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507BB52F-1152-0217-4A52-A1D9882F3C0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1C2B2C0-A480-F16E-A0FE-2F21E02F63A2}"/>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5" name="Marcador de pie de página 4">
            <a:extLst>
              <a:ext uri="{FF2B5EF4-FFF2-40B4-BE49-F238E27FC236}">
                <a16:creationId xmlns:a16="http://schemas.microsoft.com/office/drawing/2014/main" id="{300776D6-B77C-D71D-D4BF-7C4A7A5DA90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361D16F-CE2E-784D-D2F1-2BFBBECE4805}"/>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427982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2D258A-8C0B-6B02-1E00-7A40827142E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E96DD6F-0F53-7CF8-AE51-48F26418677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CEA5E8B-323E-F452-3FA0-F0F95C1028D7}"/>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5" name="Marcador de pie de página 4">
            <a:extLst>
              <a:ext uri="{FF2B5EF4-FFF2-40B4-BE49-F238E27FC236}">
                <a16:creationId xmlns:a16="http://schemas.microsoft.com/office/drawing/2014/main" id="{71F55B8F-1DB7-A1AB-F137-9240FCCFAE8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A6A455E5-2E35-399C-1A12-9F5DA65C8929}"/>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369971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202067-98FF-4402-7213-BEF8CE64ED2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A2F7C49-2392-E522-9172-4BD6BBC6B4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86B96AB-7DE8-7B3A-5CF7-417C014708B5}"/>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5" name="Marcador de pie de página 4">
            <a:extLst>
              <a:ext uri="{FF2B5EF4-FFF2-40B4-BE49-F238E27FC236}">
                <a16:creationId xmlns:a16="http://schemas.microsoft.com/office/drawing/2014/main" id="{DB0F5FAC-FD48-3465-01BC-F7D0A2CA7B6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AAF38CC-16F4-D8D6-6F95-0007D1A7B003}"/>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1967595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75F3BD-27B1-14F4-74CD-30C3F45861A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77459FC6-40A5-0703-E074-D12289E53F1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F82B64A9-418E-2241-53BB-274C06B1303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63335BF4-AB68-0C1F-6720-8985FF4DFEC2}"/>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6" name="Marcador de pie de página 5">
            <a:extLst>
              <a:ext uri="{FF2B5EF4-FFF2-40B4-BE49-F238E27FC236}">
                <a16:creationId xmlns:a16="http://schemas.microsoft.com/office/drawing/2014/main" id="{61986B0A-9E95-C0EE-AF1E-44AD321808D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711225E1-2CC2-1075-DCB1-8D6A2362FF10}"/>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353409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419A58-DAA0-B19C-CF87-C1F6F673A64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3F5737B6-74AA-0FF5-34A3-E3DC554C0D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A9B9DA4-3940-1729-F249-6D8382A72D4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4DDF70DE-5F83-C0E9-EA26-E15EE73B6B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B8A062F-CFC2-8415-CD98-2BC97FB38F5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5DC76F84-17D9-BA95-197B-A0A389637989}"/>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8" name="Marcador de pie de página 7">
            <a:extLst>
              <a:ext uri="{FF2B5EF4-FFF2-40B4-BE49-F238E27FC236}">
                <a16:creationId xmlns:a16="http://schemas.microsoft.com/office/drawing/2014/main" id="{9F714068-EF17-1495-2B80-BECBC7A06974}"/>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D3DCF2E6-990B-7B5D-1F29-B54830942CE7}"/>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1076038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A641AB-B4D6-81EB-0E34-78FDF885AF4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BBCDAED4-CE38-CA0C-BAC5-F559C4342BE1}"/>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4" name="Marcador de pie de página 3">
            <a:extLst>
              <a:ext uri="{FF2B5EF4-FFF2-40B4-BE49-F238E27FC236}">
                <a16:creationId xmlns:a16="http://schemas.microsoft.com/office/drawing/2014/main" id="{11CAB62B-0CFA-6C4A-1055-297775FBA567}"/>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05462838-3F42-8018-CE00-55B87A67210C}"/>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1348421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BD3D222-BCC7-7AF9-3DFA-DDECDF6649C7}"/>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3" name="Marcador de pie de página 2">
            <a:extLst>
              <a:ext uri="{FF2B5EF4-FFF2-40B4-BE49-F238E27FC236}">
                <a16:creationId xmlns:a16="http://schemas.microsoft.com/office/drawing/2014/main" id="{EF04F2C7-A88F-8E79-E990-AD93C895B812}"/>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45C491EF-4C15-6855-4235-BC7D9D5AA9CE}"/>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108836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1223FA-DEE7-B14E-A135-8B797843DE6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A762E31-E6DF-6E33-8A8C-0AEB7DBC71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ADAB7D6-D232-8AE5-1DF7-F7843C876C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2924810-2AB7-4924-869B-6585E7AF5F74}"/>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6" name="Marcador de pie de página 5">
            <a:extLst>
              <a:ext uri="{FF2B5EF4-FFF2-40B4-BE49-F238E27FC236}">
                <a16:creationId xmlns:a16="http://schemas.microsoft.com/office/drawing/2014/main" id="{10BC0C0C-5487-2FED-3F92-49B829B823D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75D2B7E7-85AD-2083-FB8D-79C9B3B1751B}"/>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1525572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FA3E0B-83E7-578B-5D77-B3822F4D34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0C6C77B8-6D6C-5224-257E-60CB361381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93DC77EF-A992-43EC-99A1-F1A6F09A5E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6D8A6CB-54D8-68BC-750B-6D0B371F13B7}"/>
              </a:ext>
            </a:extLst>
          </p:cNvPr>
          <p:cNvSpPr>
            <a:spLocks noGrp="1"/>
          </p:cNvSpPr>
          <p:nvPr>
            <p:ph type="dt" sz="half" idx="10"/>
          </p:nvPr>
        </p:nvSpPr>
        <p:spPr/>
        <p:txBody>
          <a:bodyPr/>
          <a:lstStyle/>
          <a:p>
            <a:fld id="{595AC507-359A-4DA7-B194-9741688F9774}" type="datetimeFigureOut">
              <a:rPr lang="es-CO" smtClean="0"/>
              <a:t>29/05/2025</a:t>
            </a:fld>
            <a:endParaRPr lang="es-CO"/>
          </a:p>
        </p:txBody>
      </p:sp>
      <p:sp>
        <p:nvSpPr>
          <p:cNvPr id="6" name="Marcador de pie de página 5">
            <a:extLst>
              <a:ext uri="{FF2B5EF4-FFF2-40B4-BE49-F238E27FC236}">
                <a16:creationId xmlns:a16="http://schemas.microsoft.com/office/drawing/2014/main" id="{E4859266-7569-313D-8E5E-5AD4AD29E5CB}"/>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65697576-6AF8-89A7-F08A-B50BAC78F8E2}"/>
              </a:ext>
            </a:extLst>
          </p:cNvPr>
          <p:cNvSpPr>
            <a:spLocks noGrp="1"/>
          </p:cNvSpPr>
          <p:nvPr>
            <p:ph type="sldNum" sz="quarter" idx="12"/>
          </p:nvPr>
        </p:nvSpPr>
        <p:spPr/>
        <p:txBody>
          <a:bodyPr/>
          <a:lstStyle/>
          <a:p>
            <a:fld id="{17AD0C1D-BE17-48FC-B3D4-FE591083B45B}" type="slidenum">
              <a:rPr lang="es-CO" smtClean="0"/>
              <a:t>‹Nº›</a:t>
            </a:fld>
            <a:endParaRPr lang="es-CO"/>
          </a:p>
        </p:txBody>
      </p:sp>
    </p:spTree>
    <p:extLst>
      <p:ext uri="{BB962C8B-B14F-4D97-AF65-F5344CB8AC3E}">
        <p14:creationId xmlns:p14="http://schemas.microsoft.com/office/powerpoint/2010/main" val="284595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F9822A5-9CDD-E415-B695-EEF333E885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54F61A23-07FE-CCA1-871E-CE856D7D82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697CB5A-8ED9-8972-2EB6-0C9E4D7A17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95AC507-359A-4DA7-B194-9741688F9774}" type="datetimeFigureOut">
              <a:rPr lang="es-CO" smtClean="0"/>
              <a:t>29/05/2025</a:t>
            </a:fld>
            <a:endParaRPr lang="es-CO"/>
          </a:p>
        </p:txBody>
      </p:sp>
      <p:sp>
        <p:nvSpPr>
          <p:cNvPr id="5" name="Marcador de pie de página 4">
            <a:extLst>
              <a:ext uri="{FF2B5EF4-FFF2-40B4-BE49-F238E27FC236}">
                <a16:creationId xmlns:a16="http://schemas.microsoft.com/office/drawing/2014/main" id="{38326605-A798-4AD1-10F0-426F47EF13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O"/>
          </a:p>
        </p:txBody>
      </p:sp>
      <p:sp>
        <p:nvSpPr>
          <p:cNvPr id="6" name="Marcador de número de diapositiva 5">
            <a:extLst>
              <a:ext uri="{FF2B5EF4-FFF2-40B4-BE49-F238E27FC236}">
                <a16:creationId xmlns:a16="http://schemas.microsoft.com/office/drawing/2014/main" id="{3C1DF2DD-1308-CC55-F703-7C07436F29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7AD0C1D-BE17-48FC-B3D4-FE591083B45B}" type="slidenum">
              <a:rPr lang="es-CO" smtClean="0"/>
              <a:t>‹Nº›</a:t>
            </a:fld>
            <a:endParaRPr lang="es-CO"/>
          </a:p>
        </p:txBody>
      </p:sp>
    </p:spTree>
    <p:extLst>
      <p:ext uri="{BB962C8B-B14F-4D97-AF65-F5344CB8AC3E}">
        <p14:creationId xmlns:p14="http://schemas.microsoft.com/office/powerpoint/2010/main" val="3065355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cortar.link/GbthLY"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dbdiagram.io/d/Proyecto_Final_Base_De_Datos-68115b841ca52373f5e40caf"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AACDEA-60E2-1E93-92DA-D45494551D0E}"/>
              </a:ext>
            </a:extLst>
          </p:cNvPr>
          <p:cNvSpPr>
            <a:spLocks noGrp="1"/>
          </p:cNvSpPr>
          <p:nvPr>
            <p:ph type="ctrTitle"/>
          </p:nvPr>
        </p:nvSpPr>
        <p:spPr>
          <a:xfrm>
            <a:off x="1524000" y="406400"/>
            <a:ext cx="9144000" cy="2387600"/>
          </a:xfrm>
        </p:spPr>
        <p:txBody>
          <a:bodyPr/>
          <a:lstStyle/>
          <a:p>
            <a:r>
              <a:rPr lang="es-MX" sz="6000" b="1" dirty="0"/>
              <a:t>Bases de Datos </a:t>
            </a:r>
            <a:endParaRPr lang="es-CO" dirty="0"/>
          </a:p>
        </p:txBody>
      </p:sp>
      <p:sp>
        <p:nvSpPr>
          <p:cNvPr id="3" name="Subtítulo 2">
            <a:extLst>
              <a:ext uri="{FF2B5EF4-FFF2-40B4-BE49-F238E27FC236}">
                <a16:creationId xmlns:a16="http://schemas.microsoft.com/office/drawing/2014/main" id="{35BAA65B-446E-87D6-46EF-49776A7533B4}"/>
              </a:ext>
            </a:extLst>
          </p:cNvPr>
          <p:cNvSpPr>
            <a:spLocks noGrp="1"/>
          </p:cNvSpPr>
          <p:nvPr>
            <p:ph type="subTitle" idx="1"/>
          </p:nvPr>
        </p:nvSpPr>
        <p:spPr>
          <a:xfrm>
            <a:off x="1524000" y="3602037"/>
            <a:ext cx="9144000" cy="2654383"/>
          </a:xfrm>
        </p:spPr>
        <p:txBody>
          <a:bodyPr>
            <a:normAutofit/>
          </a:bodyPr>
          <a:lstStyle/>
          <a:p>
            <a:r>
              <a:rPr lang="es-CO" sz="2800" b="1" dirty="0"/>
              <a:t>Daniel Restrepo Galeano </a:t>
            </a:r>
          </a:p>
          <a:p>
            <a:r>
              <a:rPr lang="es-CO" sz="2800" b="1" dirty="0"/>
              <a:t>Oscar Mauricio Ballesteros Montoya </a:t>
            </a:r>
          </a:p>
          <a:p>
            <a:endParaRPr lang="es-CO" sz="2800" b="1" dirty="0"/>
          </a:p>
          <a:p>
            <a:r>
              <a:rPr lang="es-CO" sz="2800" b="1" dirty="0"/>
              <a:t>2025</a:t>
            </a:r>
          </a:p>
        </p:txBody>
      </p:sp>
      <p:pic>
        <p:nvPicPr>
          <p:cNvPr id="4" name="Imagen 3">
            <a:extLst>
              <a:ext uri="{FF2B5EF4-FFF2-40B4-BE49-F238E27FC236}">
                <a16:creationId xmlns:a16="http://schemas.microsoft.com/office/drawing/2014/main" id="{ED8D4062-50E0-A434-DC62-955F52B14BCF}"/>
              </a:ext>
            </a:extLst>
          </p:cNvPr>
          <p:cNvPicPr>
            <a:picLocks noChangeAspect="1"/>
          </p:cNvPicPr>
          <p:nvPr/>
        </p:nvPicPr>
        <p:blipFill>
          <a:blip r:embed="rId2"/>
          <a:stretch>
            <a:fillRect/>
          </a:stretch>
        </p:blipFill>
        <p:spPr>
          <a:xfrm>
            <a:off x="9631486" y="230188"/>
            <a:ext cx="2143025" cy="1235856"/>
          </a:xfrm>
          <a:prstGeom prst="rect">
            <a:avLst/>
          </a:prstGeom>
        </p:spPr>
      </p:pic>
    </p:spTree>
    <p:extLst>
      <p:ext uri="{BB962C8B-B14F-4D97-AF65-F5344CB8AC3E}">
        <p14:creationId xmlns:p14="http://schemas.microsoft.com/office/powerpoint/2010/main" val="3613340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7C0CBD-13B3-F3F9-EA40-8FB36F36B894}"/>
              </a:ext>
            </a:extLst>
          </p:cNvPr>
          <p:cNvSpPr>
            <a:spLocks noGrp="1"/>
          </p:cNvSpPr>
          <p:nvPr>
            <p:ph type="title"/>
          </p:nvPr>
        </p:nvSpPr>
        <p:spPr>
          <a:xfrm>
            <a:off x="926690" y="148816"/>
            <a:ext cx="10515600" cy="1178540"/>
          </a:xfrm>
        </p:spPr>
        <p:txBody>
          <a:bodyPr/>
          <a:lstStyle/>
          <a:p>
            <a:r>
              <a:rPr lang="es-CO" dirty="0"/>
              <a:t>Contexto Del Problema</a:t>
            </a:r>
          </a:p>
        </p:txBody>
      </p:sp>
      <p:sp>
        <p:nvSpPr>
          <p:cNvPr id="3" name="Marcador de contenido 2">
            <a:extLst>
              <a:ext uri="{FF2B5EF4-FFF2-40B4-BE49-F238E27FC236}">
                <a16:creationId xmlns:a16="http://schemas.microsoft.com/office/drawing/2014/main" id="{4D01E60C-04F9-1D08-87A3-EEC28A7F8F84}"/>
              </a:ext>
            </a:extLst>
          </p:cNvPr>
          <p:cNvSpPr>
            <a:spLocks noGrp="1"/>
          </p:cNvSpPr>
          <p:nvPr>
            <p:ph idx="1"/>
          </p:nvPr>
        </p:nvSpPr>
        <p:spPr>
          <a:xfrm>
            <a:off x="196645" y="1150374"/>
            <a:ext cx="11798709" cy="5476568"/>
          </a:xfrm>
        </p:spPr>
        <p:txBody>
          <a:bodyPr>
            <a:normAutofit/>
          </a:bodyPr>
          <a:lstStyle/>
          <a:p>
            <a:pPr algn="just">
              <a:lnSpc>
                <a:spcPct val="100000"/>
              </a:lnSpc>
            </a:pPr>
            <a:r>
              <a:rPr lang="es-ES" sz="2000" dirty="0">
                <a:latin typeface="Arial" panose="020B0604020202020204" pitchFamily="34" charset="0"/>
                <a:cs typeface="Arial" panose="020B0604020202020204" pitchFamily="34" charset="0"/>
              </a:rPr>
              <a:t>El Hospital Pediátrico Medellín busca modernizar su sistema de gestión clínica mediante la implementación de una base de datos relacional. Su objetivo es mejorar la atención médica y optimizar el manejo de la información de los pacientes pediátricos. El hospital cuenta con diversas especialidades pediátricas y un equipo de médicos especialistas, cada uno vinculado a una especialidad. Los pacientes son atendidos bajo la supervisión de un acudiente (padre, madre o tutor legal), cuyo registro es fundamental para contacto y consentimiento. El sistema debe incluir la gestión de citas médicas, que contemplan fecha, observaciones y el médico responsable. Durante estas consultas pueden generarse diagnósticos médicos que derivan en tratamientos específicos, los cuales pueden incluir medicamentos recetados mediante recetas médicas. Además, el hospital requiere un módulo para gestionar hospitalizaciones, registrando la estancia del paciente y el médico responsable. Toda la información clínica debe consolidarse en una historia clínica individual, integrando antecedentes médicos, familiares, alergias, evolución por consultas, tratamientos y hospitalizaciones, permitiendo a los profesionales de la salud acceder a un historial completo en tiempo real. Finalmente, el sistema debe considerar la flexibilidad en la relación entre acudientes y pacientes, así como entre citas y diagnósticos, y tratamientos y medicamentos, asegurando una estructura de datos eficiente y conectada</a:t>
            </a:r>
            <a:endParaRPr lang="es-CO" sz="2000"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C2D2C79E-32F1-9BF2-DC43-2B5B91356912}"/>
              </a:ext>
            </a:extLst>
          </p:cNvPr>
          <p:cNvPicPr>
            <a:picLocks noChangeAspect="1"/>
          </p:cNvPicPr>
          <p:nvPr/>
        </p:nvPicPr>
        <p:blipFill>
          <a:blip r:embed="rId2"/>
          <a:stretch>
            <a:fillRect/>
          </a:stretch>
        </p:blipFill>
        <p:spPr>
          <a:xfrm>
            <a:off x="9575797" y="-85482"/>
            <a:ext cx="2143025" cy="1235856"/>
          </a:xfrm>
          <a:prstGeom prst="rect">
            <a:avLst/>
          </a:prstGeom>
        </p:spPr>
      </p:pic>
    </p:spTree>
    <p:extLst>
      <p:ext uri="{BB962C8B-B14F-4D97-AF65-F5344CB8AC3E}">
        <p14:creationId xmlns:p14="http://schemas.microsoft.com/office/powerpoint/2010/main" val="3824475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Imagen 2" descr="Imagen que contiene Flecha&#10;&#10;El contenido generado por IA puede ser incorrecto.">
            <a:hlinkClick r:id="rId2"/>
            <a:extLst>
              <a:ext uri="{FF2B5EF4-FFF2-40B4-BE49-F238E27FC236}">
                <a16:creationId xmlns:a16="http://schemas.microsoft.com/office/drawing/2014/main" id="{E198C0C6-ED54-ECBA-6B36-5EA662D883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5559" y="326572"/>
            <a:ext cx="10060881" cy="6388632"/>
          </a:xfrm>
          <a:prstGeom prst="rect">
            <a:avLst/>
          </a:prstGeom>
        </p:spPr>
      </p:pic>
      <p:sp>
        <p:nvSpPr>
          <p:cNvPr id="4" name="CuadroTexto 3">
            <a:extLst>
              <a:ext uri="{FF2B5EF4-FFF2-40B4-BE49-F238E27FC236}">
                <a16:creationId xmlns:a16="http://schemas.microsoft.com/office/drawing/2014/main" id="{001A1D84-B5D3-B290-41DF-ABEC63EDBFE2}"/>
              </a:ext>
            </a:extLst>
          </p:cNvPr>
          <p:cNvSpPr txBox="1"/>
          <p:nvPr/>
        </p:nvSpPr>
        <p:spPr>
          <a:xfrm>
            <a:off x="206829" y="326572"/>
            <a:ext cx="2405742" cy="400110"/>
          </a:xfrm>
          <a:prstGeom prst="rect">
            <a:avLst/>
          </a:prstGeom>
          <a:noFill/>
        </p:spPr>
        <p:txBody>
          <a:bodyPr wrap="square" rtlCol="0">
            <a:spAutoFit/>
          </a:bodyPr>
          <a:lstStyle/>
          <a:p>
            <a:pPr algn="ctr"/>
            <a:r>
              <a:rPr lang="es-CO" sz="2000" b="1" dirty="0"/>
              <a:t>Modelo MER</a:t>
            </a:r>
          </a:p>
        </p:txBody>
      </p:sp>
      <p:pic>
        <p:nvPicPr>
          <p:cNvPr id="2" name="Imagen 1">
            <a:extLst>
              <a:ext uri="{FF2B5EF4-FFF2-40B4-BE49-F238E27FC236}">
                <a16:creationId xmlns:a16="http://schemas.microsoft.com/office/drawing/2014/main" id="{CA13E532-9F23-3172-5B77-38ACE7C6C727}"/>
              </a:ext>
            </a:extLst>
          </p:cNvPr>
          <p:cNvPicPr>
            <a:picLocks noChangeAspect="1"/>
          </p:cNvPicPr>
          <p:nvPr/>
        </p:nvPicPr>
        <p:blipFill>
          <a:blip r:embed="rId4"/>
          <a:stretch>
            <a:fillRect/>
          </a:stretch>
        </p:blipFill>
        <p:spPr>
          <a:xfrm>
            <a:off x="10476425" y="0"/>
            <a:ext cx="1715575" cy="989351"/>
          </a:xfrm>
          <a:prstGeom prst="rect">
            <a:avLst/>
          </a:prstGeom>
        </p:spPr>
      </p:pic>
    </p:spTree>
    <p:extLst>
      <p:ext uri="{BB962C8B-B14F-4D97-AF65-F5344CB8AC3E}">
        <p14:creationId xmlns:p14="http://schemas.microsoft.com/office/powerpoint/2010/main" val="1666919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B65F24A-0730-A750-46E5-C39AD1E6302A}"/>
            </a:ext>
          </a:extLst>
        </p:cNvPr>
        <p:cNvGrpSpPr/>
        <p:nvPr/>
      </p:nvGrpSpPr>
      <p:grpSpPr>
        <a:xfrm>
          <a:off x="0" y="0"/>
          <a:ext cx="0" cy="0"/>
          <a:chOff x="0" y="0"/>
          <a:chExt cx="0" cy="0"/>
        </a:xfrm>
      </p:grpSpPr>
      <p:sp>
        <p:nvSpPr>
          <p:cNvPr id="4" name="CuadroTexto 3">
            <a:extLst>
              <a:ext uri="{FF2B5EF4-FFF2-40B4-BE49-F238E27FC236}">
                <a16:creationId xmlns:a16="http://schemas.microsoft.com/office/drawing/2014/main" id="{84FC77F2-95E8-5862-FB8D-D718F9E0709F}"/>
              </a:ext>
            </a:extLst>
          </p:cNvPr>
          <p:cNvSpPr txBox="1"/>
          <p:nvPr/>
        </p:nvSpPr>
        <p:spPr>
          <a:xfrm>
            <a:off x="206829" y="326572"/>
            <a:ext cx="2405742" cy="400110"/>
          </a:xfrm>
          <a:prstGeom prst="rect">
            <a:avLst/>
          </a:prstGeom>
          <a:noFill/>
        </p:spPr>
        <p:txBody>
          <a:bodyPr wrap="square" rtlCol="0">
            <a:spAutoFit/>
          </a:bodyPr>
          <a:lstStyle/>
          <a:p>
            <a:pPr algn="ctr"/>
            <a:r>
              <a:rPr lang="es-CO" sz="2000" b="1" dirty="0"/>
              <a:t>Modelo de tablas</a:t>
            </a:r>
          </a:p>
        </p:txBody>
      </p:sp>
      <p:pic>
        <p:nvPicPr>
          <p:cNvPr id="2" name="Imagen 1">
            <a:extLst>
              <a:ext uri="{FF2B5EF4-FFF2-40B4-BE49-F238E27FC236}">
                <a16:creationId xmlns:a16="http://schemas.microsoft.com/office/drawing/2014/main" id="{3993ADF6-C665-DA19-2B5F-DA233228A56F}"/>
              </a:ext>
            </a:extLst>
          </p:cNvPr>
          <p:cNvPicPr>
            <a:picLocks noChangeAspect="1"/>
          </p:cNvPicPr>
          <p:nvPr/>
        </p:nvPicPr>
        <p:blipFill>
          <a:blip r:embed="rId2"/>
          <a:stretch>
            <a:fillRect/>
          </a:stretch>
        </p:blipFill>
        <p:spPr>
          <a:xfrm>
            <a:off x="10476425" y="0"/>
            <a:ext cx="1715575" cy="989351"/>
          </a:xfrm>
          <a:prstGeom prst="rect">
            <a:avLst/>
          </a:prstGeom>
        </p:spPr>
      </p:pic>
      <p:pic>
        <p:nvPicPr>
          <p:cNvPr id="6" name="Imagen 5" descr="Interfaz de usuario gráfica&#10;&#10;El contenido generado por IA puede ser incorrecto.">
            <a:hlinkClick r:id="rId3"/>
            <a:extLst>
              <a:ext uri="{FF2B5EF4-FFF2-40B4-BE49-F238E27FC236}">
                <a16:creationId xmlns:a16="http://schemas.microsoft.com/office/drawing/2014/main" id="{89B23194-9387-8F98-C677-685C430D94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512" y="876584"/>
            <a:ext cx="9821913" cy="5804746"/>
          </a:xfrm>
          <a:prstGeom prst="rect">
            <a:avLst/>
          </a:prstGeom>
        </p:spPr>
      </p:pic>
    </p:spTree>
    <p:extLst>
      <p:ext uri="{BB962C8B-B14F-4D97-AF65-F5344CB8AC3E}">
        <p14:creationId xmlns:p14="http://schemas.microsoft.com/office/powerpoint/2010/main" val="1162105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DBF780-4E6E-F4AC-092D-2ED498CB83FC}"/>
              </a:ext>
            </a:extLst>
          </p:cNvPr>
          <p:cNvSpPr>
            <a:spLocks noGrp="1"/>
          </p:cNvSpPr>
          <p:nvPr>
            <p:ph type="title"/>
          </p:nvPr>
        </p:nvSpPr>
        <p:spPr/>
        <p:txBody>
          <a:bodyPr/>
          <a:lstStyle/>
          <a:p>
            <a:r>
              <a:rPr lang="es-CO" dirty="0"/>
              <a:t>Implementación de la base de datos</a:t>
            </a:r>
          </a:p>
        </p:txBody>
      </p:sp>
      <p:sp>
        <p:nvSpPr>
          <p:cNvPr id="3" name="Marcador de contenido 2">
            <a:extLst>
              <a:ext uri="{FF2B5EF4-FFF2-40B4-BE49-F238E27FC236}">
                <a16:creationId xmlns:a16="http://schemas.microsoft.com/office/drawing/2014/main" id="{2F88427E-7A72-3B55-18AB-A2180E92821B}"/>
              </a:ext>
            </a:extLst>
          </p:cNvPr>
          <p:cNvSpPr>
            <a:spLocks noGrp="1"/>
          </p:cNvSpPr>
          <p:nvPr>
            <p:ph idx="1"/>
          </p:nvPr>
        </p:nvSpPr>
        <p:spPr/>
        <p:txBody>
          <a:bodyPr/>
          <a:lstStyle/>
          <a:p>
            <a:pPr marL="0" indent="0">
              <a:buNone/>
            </a:pPr>
            <a:r>
              <a:rPr lang="es-CO" dirty="0"/>
              <a:t>Gestor de bases de datos utilizado: MySQL</a:t>
            </a:r>
          </a:p>
          <a:p>
            <a:pPr marL="0" indent="0">
              <a:buNone/>
            </a:pPr>
            <a:endParaRPr lang="es-CO" dirty="0"/>
          </a:p>
          <a:p>
            <a:pPr marL="0" indent="0">
              <a:buNone/>
            </a:pPr>
            <a:r>
              <a:rPr lang="es-CO" dirty="0"/>
              <a:t>Resultado de 2 consultas realizadas.</a:t>
            </a:r>
          </a:p>
          <a:p>
            <a:endParaRPr lang="es-CO" dirty="0"/>
          </a:p>
        </p:txBody>
      </p:sp>
      <p:pic>
        <p:nvPicPr>
          <p:cNvPr id="4" name="Imagen 3">
            <a:extLst>
              <a:ext uri="{FF2B5EF4-FFF2-40B4-BE49-F238E27FC236}">
                <a16:creationId xmlns:a16="http://schemas.microsoft.com/office/drawing/2014/main" id="{D16EDB89-858C-9FA1-5DB2-F6C5954E6359}"/>
              </a:ext>
            </a:extLst>
          </p:cNvPr>
          <p:cNvPicPr>
            <a:picLocks noChangeAspect="1"/>
          </p:cNvPicPr>
          <p:nvPr/>
        </p:nvPicPr>
        <p:blipFill>
          <a:blip r:embed="rId2"/>
          <a:stretch>
            <a:fillRect/>
          </a:stretch>
        </p:blipFill>
        <p:spPr>
          <a:xfrm>
            <a:off x="9631486" y="230188"/>
            <a:ext cx="2143025" cy="1235856"/>
          </a:xfrm>
          <a:prstGeom prst="rect">
            <a:avLst/>
          </a:prstGeom>
        </p:spPr>
      </p:pic>
    </p:spTree>
    <p:extLst>
      <p:ext uri="{BB962C8B-B14F-4D97-AF65-F5344CB8AC3E}">
        <p14:creationId xmlns:p14="http://schemas.microsoft.com/office/powerpoint/2010/main" val="2041006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EF5E9C-D098-C179-0203-862F5D22C070}"/>
              </a:ext>
            </a:extLst>
          </p:cNvPr>
          <p:cNvSpPr>
            <a:spLocks noGrp="1"/>
          </p:cNvSpPr>
          <p:nvPr>
            <p:ph type="title"/>
          </p:nvPr>
        </p:nvSpPr>
        <p:spPr>
          <a:xfrm>
            <a:off x="876693" y="284192"/>
            <a:ext cx="10738364" cy="368951"/>
          </a:xfrm>
        </p:spPr>
        <p:txBody>
          <a:bodyPr vert="horz" lIns="91440" tIns="45720" rIns="91440" bIns="45720" rtlCol="0" anchor="b">
            <a:normAutofit fontScale="90000"/>
          </a:bodyPr>
          <a:lstStyle/>
          <a:p>
            <a:pPr algn="ctr"/>
            <a:r>
              <a:rPr lang="en-US" sz="2800" b="1" kern="1200" dirty="0">
                <a:solidFill>
                  <a:schemeClr val="tx1"/>
                </a:solidFill>
                <a:effectLst/>
                <a:latin typeface="+mj-lt"/>
                <a:ea typeface="+mj-ea"/>
                <a:cs typeface="+mj-cs"/>
              </a:rPr>
              <a:t>Visualizar los pacientes con sus acudientes</a:t>
            </a:r>
            <a:endParaRPr lang="en-US" sz="2800" b="1" kern="1200" dirty="0">
              <a:solidFill>
                <a:schemeClr val="tx1"/>
              </a:solidFill>
              <a:latin typeface="+mj-lt"/>
              <a:ea typeface="+mj-ea"/>
              <a:cs typeface="+mj-cs"/>
            </a:endParaRPr>
          </a:p>
        </p:txBody>
      </p:sp>
      <p:sp>
        <p:nvSpPr>
          <p:cNvPr id="3" name="Marcador de contenido 2">
            <a:extLst>
              <a:ext uri="{FF2B5EF4-FFF2-40B4-BE49-F238E27FC236}">
                <a16:creationId xmlns:a16="http://schemas.microsoft.com/office/drawing/2014/main" id="{8D46F825-C12A-1F94-9AE6-A141E0D650E9}"/>
              </a:ext>
            </a:extLst>
          </p:cNvPr>
          <p:cNvSpPr>
            <a:spLocks noGrp="1"/>
          </p:cNvSpPr>
          <p:nvPr>
            <p:ph sz="half" idx="1"/>
          </p:nvPr>
        </p:nvSpPr>
        <p:spPr>
          <a:xfrm>
            <a:off x="185057" y="653143"/>
            <a:ext cx="5029200" cy="6063343"/>
          </a:xfrm>
        </p:spPr>
        <p:txBody>
          <a:bodyPr vert="horz" lIns="91440" tIns="45720" rIns="91440" bIns="45720" rtlCol="0" anchor="t">
            <a:normAutofit/>
          </a:bodyPr>
          <a:lstStyle/>
          <a:p>
            <a:pPr>
              <a:spcAft>
                <a:spcPts val="800"/>
              </a:spcAft>
            </a:pPr>
            <a:endParaRPr lang="en-US" sz="800" dirty="0">
              <a:effectLst/>
            </a:endParaRPr>
          </a:p>
          <a:p>
            <a:pPr marL="342900" lvl="0">
              <a:spcAft>
                <a:spcPts val="800"/>
              </a:spcAft>
              <a:tabLst>
                <a:tab pos="457200" algn="l"/>
              </a:tabLst>
            </a:pPr>
            <a:r>
              <a:rPr lang="en-US" sz="1800" b="1" dirty="0">
                <a:effectLst/>
              </a:rPr>
              <a:t>Qué se desea consultar y de qué tablas</a:t>
            </a:r>
            <a:br>
              <a:rPr lang="en-US" sz="1800" dirty="0">
                <a:effectLst/>
              </a:rPr>
            </a:br>
            <a:r>
              <a:rPr lang="en-US" sz="1800" dirty="0">
                <a:effectLst/>
              </a:rPr>
              <a:t>Se desea visualizar el nombre de los pacientes junto con el nombre de sus acudientes.</a:t>
            </a:r>
          </a:p>
          <a:p>
            <a:pPr marL="342900" lvl="0">
              <a:spcAft>
                <a:spcPts val="800"/>
              </a:spcAft>
              <a:tabLst>
                <a:tab pos="457200" algn="l"/>
              </a:tabLst>
            </a:pPr>
            <a:r>
              <a:rPr lang="en-US" sz="1800" b="1" dirty="0">
                <a:effectLst/>
              </a:rPr>
              <a:t> tablas Que se ven afectadas</a:t>
            </a:r>
            <a:br>
              <a:rPr lang="en-US" sz="1800" dirty="0">
                <a:effectLst/>
              </a:rPr>
            </a:br>
            <a:r>
              <a:rPr lang="en-US" sz="1800" dirty="0">
                <a:effectLst/>
              </a:rPr>
              <a:t>pacientes, acudientes, pacientes_acudientes.</a:t>
            </a:r>
          </a:p>
          <a:p>
            <a:pPr marL="342900" lvl="0">
              <a:spcAft>
                <a:spcPts val="800"/>
              </a:spcAft>
              <a:tabLst>
                <a:tab pos="457200" algn="l"/>
              </a:tabLst>
            </a:pPr>
            <a:r>
              <a:rPr lang="en-US" sz="1800" b="1" dirty="0">
                <a:effectLst/>
              </a:rPr>
              <a:t>Condición(es): </a:t>
            </a:r>
          </a:p>
          <a:p>
            <a:pPr marL="114300" indent="0">
              <a:spcAft>
                <a:spcPts val="800"/>
              </a:spcAft>
              <a:buNone/>
              <a:tabLst>
                <a:tab pos="457200" algn="l"/>
              </a:tabLst>
            </a:pPr>
            <a:r>
              <a:rPr lang="es-CO" altLang="es-CO" sz="1600" dirty="0">
                <a:latin typeface="Arial" panose="020B0604020202020204" pitchFamily="34" charset="0"/>
                <a:cs typeface="Arial" panose="020B0604020202020204" pitchFamily="34" charset="0"/>
              </a:rPr>
              <a:t>Relacionar</a:t>
            </a:r>
            <a:r>
              <a:rPr kumimoji="0" lang="es-CO" altLang="es-CO" sz="1600" i="0" u="none" strike="noStrike" cap="none" normalizeH="0" baseline="0" dirty="0">
                <a:ln>
                  <a:noFill/>
                </a:ln>
                <a:solidFill>
                  <a:schemeClr val="tx1"/>
                </a:solidFill>
                <a:effectLst/>
                <a:latin typeface="Arial" panose="020B0604020202020204" pitchFamily="34" charset="0"/>
                <a:cs typeface="Arial" panose="020B0604020202020204" pitchFamily="34" charset="0"/>
              </a:rPr>
              <a:t> el id del paciente con el de la tabla tabla intermedia, y luego esta unirla con el id del acudiente</a:t>
            </a:r>
            <a:r>
              <a:rPr lang="es-CO" altLang="es-CO" sz="1100" dirty="0">
                <a:latin typeface="Arial" panose="020B0604020202020204" pitchFamily="34" charset="0"/>
                <a:cs typeface="Arial" panose="020B0604020202020204" pitchFamily="34" charset="0"/>
              </a:rPr>
              <a:t> </a:t>
            </a:r>
            <a:r>
              <a:rPr lang="es-CO" altLang="es-CO" sz="1600" dirty="0">
                <a:latin typeface="Arial" panose="020B0604020202020204" pitchFamily="34" charset="0"/>
                <a:cs typeface="Arial" panose="020B0604020202020204" pitchFamily="34" charset="0"/>
              </a:rPr>
              <a:t>para obtener sus nombres </a:t>
            </a:r>
          </a:p>
          <a:p>
            <a:pPr marL="400050" indent="-285750">
              <a:spcAft>
                <a:spcPts val="800"/>
              </a:spcAft>
              <a:tabLst>
                <a:tab pos="457200" algn="l"/>
              </a:tabLst>
            </a:pPr>
            <a:r>
              <a:rPr lang="en-US" sz="1800" b="1" dirty="0"/>
              <a:t>C</a:t>
            </a:r>
            <a:r>
              <a:rPr lang="en-US" sz="1800" b="1" dirty="0">
                <a:effectLst/>
              </a:rPr>
              <a:t>omando</a:t>
            </a:r>
            <a:r>
              <a:rPr lang="en-US" sz="1800" b="1" dirty="0"/>
              <a:t> Que </a:t>
            </a:r>
            <a:r>
              <a:rPr lang="en-US" sz="1800" b="1" dirty="0">
                <a:effectLst/>
              </a:rPr>
              <a:t>se debe utilizar</a:t>
            </a:r>
            <a:br>
              <a:rPr lang="en-US" sz="1800" dirty="0">
                <a:effectLst/>
              </a:rPr>
            </a:br>
            <a:r>
              <a:rPr lang="en-US" sz="1800" dirty="0">
                <a:effectLst/>
              </a:rPr>
              <a:t>SELECT con JOIN.</a:t>
            </a:r>
          </a:p>
          <a:p>
            <a:pPr marL="342900" lvl="0">
              <a:spcAft>
                <a:spcPts val="800"/>
              </a:spcAft>
              <a:tabLst>
                <a:tab pos="457200" algn="l"/>
              </a:tabLst>
            </a:pPr>
            <a:r>
              <a:rPr lang="en-US" sz="1800" b="1" dirty="0">
                <a:effectLst/>
              </a:rPr>
              <a:t>Cómo se relacionan las tablas:</a:t>
            </a:r>
          </a:p>
          <a:p>
            <a:pPr marL="114300" lvl="0" indent="0">
              <a:spcAft>
                <a:spcPts val="800"/>
              </a:spcAft>
              <a:buNone/>
              <a:tabLst>
                <a:tab pos="457200" algn="l"/>
              </a:tabLst>
            </a:pPr>
            <a:r>
              <a:rPr lang="en-US" sz="1800" dirty="0">
                <a:effectLst/>
              </a:rPr>
              <a:t>se relacionan</a:t>
            </a:r>
            <a:r>
              <a:rPr lang="en-US" sz="1800" dirty="0"/>
              <a:t> usando la tabla pacientes_acudientes, que permite unir la informacion de pacientes y acudientes </a:t>
            </a:r>
            <a:r>
              <a:rPr lang="en-US" sz="1800" dirty="0">
                <a:effectLst/>
              </a:rPr>
              <a:t> </a:t>
            </a:r>
          </a:p>
          <a:p>
            <a:pPr marL="342900" lvl="0">
              <a:spcAft>
                <a:spcPts val="800"/>
              </a:spcAft>
              <a:tabLst>
                <a:tab pos="457200" algn="l"/>
              </a:tabLst>
            </a:pPr>
            <a:endParaRPr lang="en-US" sz="1800" b="1" dirty="0">
              <a:effectLst/>
            </a:endParaRPr>
          </a:p>
          <a:p>
            <a:pPr marL="342900" lvl="0">
              <a:spcAft>
                <a:spcPts val="800"/>
              </a:spcAft>
              <a:tabLst>
                <a:tab pos="457200" algn="l"/>
              </a:tabLst>
            </a:pPr>
            <a:endParaRPr lang="en-US" sz="800" dirty="0"/>
          </a:p>
        </p:txBody>
      </p:sp>
      <p:pic>
        <p:nvPicPr>
          <p:cNvPr id="6" name="Marcador de contenido 5" descr="Texto&#10;&#10;El contenido generado por IA puede ser incorrecto.">
            <a:extLst>
              <a:ext uri="{FF2B5EF4-FFF2-40B4-BE49-F238E27FC236}">
                <a16:creationId xmlns:a16="http://schemas.microsoft.com/office/drawing/2014/main" id="{AC58443E-1B05-8F64-9873-21A42CADD41C}"/>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214257" y="1346288"/>
            <a:ext cx="6749143" cy="4608198"/>
          </a:xfrm>
          <a:prstGeom prst="rect">
            <a:avLst/>
          </a:prstGeom>
        </p:spPr>
      </p:pic>
      <p:grpSp>
        <p:nvGrpSpPr>
          <p:cNvPr id="11" name="Group 10">
            <a:extLst>
              <a:ext uri="{FF2B5EF4-FFF2-40B4-BE49-F238E27FC236}">
                <a16:creationId xmlns:a16="http://schemas.microsoft.com/office/drawing/2014/main" id="{6258F736-B256-8039-9DC6-F4E49A5C5A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2068638" y="0"/>
            <a:ext cx="123362" cy="6858000"/>
            <a:chOff x="12068638" y="0"/>
            <a:chExt cx="123362" cy="6858000"/>
          </a:xfrm>
        </p:grpSpPr>
        <p:sp>
          <p:nvSpPr>
            <p:cNvPr id="12" name="Rectangle 11">
              <a:extLst>
                <a:ext uri="{FF2B5EF4-FFF2-40B4-BE49-F238E27FC236}">
                  <a16:creationId xmlns:a16="http://schemas.microsoft.com/office/drawing/2014/main" id="{10B4520A-996E-330C-99DA-69CA4D89E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C8FA945-E356-695F-18D6-CAD4EF34F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Imagen 3">
            <a:extLst>
              <a:ext uri="{FF2B5EF4-FFF2-40B4-BE49-F238E27FC236}">
                <a16:creationId xmlns:a16="http://schemas.microsoft.com/office/drawing/2014/main" id="{25CE44EA-FA10-9C14-6F1A-623BBD6BA46D}"/>
              </a:ext>
            </a:extLst>
          </p:cNvPr>
          <p:cNvPicPr>
            <a:picLocks noChangeAspect="1"/>
          </p:cNvPicPr>
          <p:nvPr/>
        </p:nvPicPr>
        <p:blipFill>
          <a:blip r:embed="rId4"/>
          <a:stretch>
            <a:fillRect/>
          </a:stretch>
        </p:blipFill>
        <p:spPr>
          <a:xfrm>
            <a:off x="10085872" y="230188"/>
            <a:ext cx="1688639" cy="973817"/>
          </a:xfrm>
          <a:prstGeom prst="rect">
            <a:avLst/>
          </a:prstGeom>
        </p:spPr>
      </p:pic>
    </p:spTree>
    <p:extLst>
      <p:ext uri="{BB962C8B-B14F-4D97-AF65-F5344CB8AC3E}">
        <p14:creationId xmlns:p14="http://schemas.microsoft.com/office/powerpoint/2010/main" val="238144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8A996B1-B04B-CE00-2B7E-039E77961CC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CC54371-F8F4-DA62-18F1-80498BCD1C2D}"/>
              </a:ext>
            </a:extLst>
          </p:cNvPr>
          <p:cNvSpPr>
            <a:spLocks noGrp="1"/>
          </p:cNvSpPr>
          <p:nvPr>
            <p:ph type="title"/>
          </p:nvPr>
        </p:nvSpPr>
        <p:spPr>
          <a:xfrm>
            <a:off x="876693" y="284192"/>
            <a:ext cx="10738364" cy="826152"/>
          </a:xfrm>
        </p:spPr>
        <p:txBody>
          <a:bodyPr vert="horz" lIns="91440" tIns="45720" rIns="91440" bIns="45720" rtlCol="0" anchor="b">
            <a:normAutofit fontScale="90000"/>
          </a:bodyPr>
          <a:lstStyle/>
          <a:p>
            <a:pPr algn="ctr"/>
            <a:r>
              <a:rPr lang="en-US" sz="3600" b="1" kern="1200" dirty="0">
                <a:solidFill>
                  <a:schemeClr val="tx1"/>
                </a:solidFill>
                <a:effectLst/>
                <a:latin typeface="+mj-lt"/>
                <a:ea typeface="+mj-ea"/>
                <a:cs typeface="+mj-cs"/>
              </a:rPr>
              <a:t>Visualizar </a:t>
            </a:r>
            <a:r>
              <a:rPr lang="es-CO" sz="3100" b="1" kern="100" dirty="0">
                <a:solidFill>
                  <a:schemeClr val="tx1"/>
                </a:solidFill>
                <a:latin typeface="Aptos" panose="020B0004020202020204" pitchFamily="34" charset="0"/>
                <a:cs typeface="Times New Roman" panose="02020603050405020304" pitchFamily="18" charset="0"/>
              </a:rPr>
              <a:t>las</a:t>
            </a:r>
            <a:r>
              <a:rPr lang="es-CO" sz="3100" b="1" kern="100" dirty="0">
                <a:effectLst/>
                <a:latin typeface="Aptos" panose="020B0004020202020204" pitchFamily="34" charset="0"/>
                <a:ea typeface="Aptos" panose="020B0004020202020204" pitchFamily="34" charset="0"/>
                <a:cs typeface="Times New Roman" panose="02020603050405020304" pitchFamily="18" charset="0"/>
              </a:rPr>
              <a:t> citas médicas en el año 2024</a:t>
            </a:r>
            <a:br>
              <a:rPr lang="es-CO"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sz="3200" b="1" kern="1200" dirty="0">
              <a:solidFill>
                <a:schemeClr val="tx1"/>
              </a:solidFill>
              <a:latin typeface="+mj-lt"/>
              <a:ea typeface="+mj-ea"/>
              <a:cs typeface="+mj-cs"/>
            </a:endParaRPr>
          </a:p>
        </p:txBody>
      </p:sp>
      <p:sp>
        <p:nvSpPr>
          <p:cNvPr id="3" name="Marcador de contenido 2">
            <a:extLst>
              <a:ext uri="{FF2B5EF4-FFF2-40B4-BE49-F238E27FC236}">
                <a16:creationId xmlns:a16="http://schemas.microsoft.com/office/drawing/2014/main" id="{E68ACFE0-FF42-BEC7-53E0-90DF4C93A94A}"/>
              </a:ext>
            </a:extLst>
          </p:cNvPr>
          <p:cNvSpPr>
            <a:spLocks noGrp="1"/>
          </p:cNvSpPr>
          <p:nvPr>
            <p:ph sz="half" idx="1"/>
          </p:nvPr>
        </p:nvSpPr>
        <p:spPr>
          <a:xfrm>
            <a:off x="185057" y="1110344"/>
            <a:ext cx="4679253" cy="5463464"/>
          </a:xfrm>
        </p:spPr>
        <p:txBody>
          <a:bodyPr vert="horz" lIns="91440" tIns="45720" rIns="91440" bIns="45720" rtlCol="0" anchor="t">
            <a:normAutofit fontScale="92500" lnSpcReduction="20000"/>
          </a:bodyPr>
          <a:lstStyle/>
          <a:p>
            <a:pPr>
              <a:spcAft>
                <a:spcPts val="800"/>
              </a:spcAft>
            </a:pPr>
            <a:endParaRPr lang="en-US" sz="800" dirty="0">
              <a:effectLst/>
            </a:endParaRPr>
          </a:p>
          <a:p>
            <a:pPr>
              <a:lnSpc>
                <a:spcPct val="107000"/>
              </a:lnSpc>
              <a:spcAft>
                <a:spcPts val="800"/>
              </a:spcAft>
            </a:pPr>
            <a:r>
              <a:rPr lang="es-CO" sz="1800" b="1" kern="100" dirty="0">
                <a:effectLst/>
                <a:latin typeface="Aptos" panose="020B0004020202020204" pitchFamily="34" charset="0"/>
                <a:ea typeface="Aptos" panose="020B0004020202020204" pitchFamily="34" charset="0"/>
                <a:cs typeface="Times New Roman" panose="02020603050405020304" pitchFamily="18" charset="0"/>
              </a:rPr>
              <a:t> Qué se desea consultar y de qué tabla</a:t>
            </a:r>
            <a:br>
              <a:rPr lang="es-CO" sz="1800" kern="100" dirty="0">
                <a:effectLst/>
                <a:latin typeface="Aptos" panose="020B0004020202020204" pitchFamily="34" charset="0"/>
                <a:ea typeface="Aptos" panose="020B0004020202020204" pitchFamily="34" charset="0"/>
                <a:cs typeface="Times New Roman" panose="02020603050405020304" pitchFamily="18" charset="0"/>
              </a:rPr>
            </a:br>
            <a:r>
              <a:rPr lang="es-CO" sz="1800" kern="100" dirty="0">
                <a:effectLst/>
                <a:latin typeface="Aptos" panose="020B0004020202020204" pitchFamily="34" charset="0"/>
                <a:ea typeface="Aptos" panose="020B0004020202020204" pitchFamily="34" charset="0"/>
                <a:cs typeface="Times New Roman" panose="02020603050405020304" pitchFamily="18" charset="0"/>
              </a:rPr>
              <a:t> Se desea contar la cantidad total de citas médicas registradas en el año 2024, utilizando la fecha de la cita.</a:t>
            </a:r>
          </a:p>
          <a:p>
            <a:pPr>
              <a:lnSpc>
                <a:spcPct val="107000"/>
              </a:lnSpc>
              <a:spcAft>
                <a:spcPts val="800"/>
              </a:spcAft>
            </a:pPr>
            <a:r>
              <a:rPr lang="es-CO" sz="1800" b="1" kern="100" dirty="0">
                <a:effectLst/>
                <a:latin typeface="Aptos" panose="020B0004020202020204" pitchFamily="34" charset="0"/>
                <a:ea typeface="Aptos" panose="020B0004020202020204" pitchFamily="34" charset="0"/>
                <a:cs typeface="Times New Roman" panose="02020603050405020304" pitchFamily="18" charset="0"/>
              </a:rPr>
              <a:t>  tablas Que se ven afectadas </a:t>
            </a:r>
            <a:br>
              <a:rPr lang="es-CO" sz="1800" kern="100" dirty="0">
                <a:effectLst/>
                <a:latin typeface="Aptos" panose="020B0004020202020204" pitchFamily="34" charset="0"/>
                <a:ea typeface="Aptos" panose="020B0004020202020204" pitchFamily="34" charset="0"/>
                <a:cs typeface="Times New Roman" panose="02020603050405020304" pitchFamily="18" charset="0"/>
              </a:rPr>
            </a:br>
            <a:r>
              <a:rPr lang="es-CO" sz="1800" kern="100" dirty="0">
                <a:effectLst/>
                <a:latin typeface="Aptos" panose="020B0004020202020204" pitchFamily="34" charset="0"/>
                <a:ea typeface="Aptos" panose="020B0004020202020204" pitchFamily="34" charset="0"/>
                <a:cs typeface="Times New Roman" panose="02020603050405020304" pitchFamily="18" charset="0"/>
              </a:rPr>
              <a:t> La tabla citas.</a:t>
            </a:r>
          </a:p>
          <a:p>
            <a:pPr>
              <a:lnSpc>
                <a:spcPct val="107000"/>
              </a:lnSpc>
              <a:spcAft>
                <a:spcPts val="800"/>
              </a:spcAft>
            </a:pPr>
            <a:r>
              <a:rPr lang="es-CO" sz="1800" b="1" kern="100" dirty="0">
                <a:effectLst/>
                <a:latin typeface="Aptos" panose="020B0004020202020204" pitchFamily="34" charset="0"/>
                <a:ea typeface="Aptos" panose="020B0004020202020204" pitchFamily="34" charset="0"/>
                <a:cs typeface="Times New Roman" panose="02020603050405020304" pitchFamily="18" charset="0"/>
              </a:rPr>
              <a:t> Condición(es):</a:t>
            </a:r>
            <a:br>
              <a:rPr lang="es-CO" sz="1800" kern="100" dirty="0">
                <a:effectLst/>
                <a:latin typeface="Aptos" panose="020B0004020202020204" pitchFamily="34" charset="0"/>
                <a:ea typeface="Aptos" panose="020B0004020202020204" pitchFamily="34" charset="0"/>
                <a:cs typeface="Times New Roman" panose="02020603050405020304" pitchFamily="18" charset="0"/>
              </a:rPr>
            </a:br>
            <a:r>
              <a:rPr lang="es-CO" sz="1800" kern="100" dirty="0">
                <a:effectLst/>
                <a:latin typeface="Aptos" panose="020B0004020202020204" pitchFamily="34" charset="0"/>
                <a:ea typeface="Aptos" panose="020B0004020202020204" pitchFamily="34" charset="0"/>
                <a:cs typeface="Times New Roman" panose="02020603050405020304" pitchFamily="18" charset="0"/>
              </a:rPr>
              <a:t> Filtrar los registros donde la columna fecha esté dentro del año 2024.</a:t>
            </a:r>
          </a:p>
          <a:p>
            <a:pPr>
              <a:lnSpc>
                <a:spcPct val="107000"/>
              </a:lnSpc>
              <a:spcAft>
                <a:spcPts val="800"/>
              </a:spcAft>
            </a:pPr>
            <a:r>
              <a:rPr lang="es-CO" sz="1800" b="1" kern="100" dirty="0">
                <a:effectLst/>
                <a:latin typeface="Aptos" panose="020B0004020202020204" pitchFamily="34" charset="0"/>
                <a:ea typeface="Aptos" panose="020B0004020202020204" pitchFamily="34" charset="0"/>
                <a:cs typeface="Times New Roman" panose="02020603050405020304" pitchFamily="18" charset="0"/>
              </a:rPr>
              <a:t>  </a:t>
            </a:r>
            <a:r>
              <a:rPr lang="es-CO" sz="1800" b="1" kern="100" dirty="0">
                <a:latin typeface="Aptos" panose="020B0004020202020204" pitchFamily="34" charset="0"/>
                <a:ea typeface="Aptos" panose="020B0004020202020204" pitchFamily="34" charset="0"/>
                <a:cs typeface="Times New Roman" panose="02020603050405020304" pitchFamily="18" charset="0"/>
              </a:rPr>
              <a:t>C</a:t>
            </a:r>
            <a:r>
              <a:rPr lang="es-CO" sz="1800" b="1" kern="100" dirty="0">
                <a:effectLst/>
                <a:latin typeface="Aptos" panose="020B0004020202020204" pitchFamily="34" charset="0"/>
                <a:ea typeface="Aptos" panose="020B0004020202020204" pitchFamily="34" charset="0"/>
                <a:cs typeface="Times New Roman" panose="02020603050405020304" pitchFamily="18" charset="0"/>
              </a:rPr>
              <a:t>omando Que se debe utilizar</a:t>
            </a:r>
            <a:br>
              <a:rPr lang="es-CO" sz="1800" kern="100" dirty="0">
                <a:effectLst/>
                <a:latin typeface="Aptos" panose="020B0004020202020204" pitchFamily="34" charset="0"/>
                <a:ea typeface="Aptos" panose="020B0004020202020204" pitchFamily="34" charset="0"/>
                <a:cs typeface="Times New Roman" panose="02020603050405020304" pitchFamily="18" charset="0"/>
              </a:rPr>
            </a:br>
            <a:r>
              <a:rPr lang="es-CO" sz="1800" kern="100" dirty="0">
                <a:effectLst/>
                <a:latin typeface="Aptos" panose="020B0004020202020204" pitchFamily="34" charset="0"/>
                <a:ea typeface="Aptos" panose="020B0004020202020204" pitchFamily="34" charset="0"/>
                <a:cs typeface="Times New Roman" panose="02020603050405020304" pitchFamily="18" charset="0"/>
              </a:rPr>
              <a:t> Se debe usar SELECT junto con COUNT() y WHERE.</a:t>
            </a:r>
          </a:p>
          <a:p>
            <a:pPr>
              <a:lnSpc>
                <a:spcPct val="107000"/>
              </a:lnSpc>
              <a:spcBef>
                <a:spcPts val="1200"/>
              </a:spcBef>
              <a:spcAft>
                <a:spcPts val="1200"/>
              </a:spcAft>
            </a:pPr>
            <a:r>
              <a:rPr lang="es-CO" sz="1800" b="1" kern="100" dirty="0">
                <a:effectLst/>
                <a:latin typeface="Aptos" panose="020B0004020202020204" pitchFamily="34" charset="0"/>
                <a:ea typeface="Aptos" panose="020B0004020202020204" pitchFamily="34" charset="0"/>
                <a:cs typeface="Aptos" panose="020B0004020202020204" pitchFamily="34" charset="0"/>
              </a:rPr>
              <a:t> Cómo se relacionan las tablas:</a:t>
            </a:r>
            <a:endParaRPr lang="es-CO" sz="1800"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s-CO" sz="1500" dirty="0">
                <a:effectLst/>
                <a:latin typeface="Aptos" panose="020B0004020202020204" pitchFamily="34" charset="0"/>
                <a:ea typeface="Aptos" panose="020B0004020202020204" pitchFamily="34" charset="0"/>
                <a:cs typeface="Aptos" panose="020B0004020202020204" pitchFamily="34" charset="0"/>
              </a:rPr>
              <a:t>En esta consulta solo se utiliza una tabla (</a:t>
            </a:r>
            <a:r>
              <a:rPr lang="es-CO" sz="1500" dirty="0">
                <a:effectLst/>
                <a:latin typeface="Consolas" panose="020B0609020204030204" pitchFamily="49" charset="0"/>
                <a:ea typeface="Consolas" panose="020B0609020204030204" pitchFamily="49" charset="0"/>
                <a:cs typeface="Consolas" panose="020B0609020204030204" pitchFamily="49" charset="0"/>
              </a:rPr>
              <a:t>citas</a:t>
            </a:r>
            <a:r>
              <a:rPr lang="es-CO" sz="1500" dirty="0">
                <a:effectLst/>
                <a:latin typeface="Aptos" panose="020B0004020202020204" pitchFamily="34" charset="0"/>
                <a:ea typeface="Aptos" panose="020B0004020202020204" pitchFamily="34" charset="0"/>
                <a:cs typeface="Aptos" panose="020B0004020202020204" pitchFamily="34" charset="0"/>
              </a:rPr>
              <a:t>), por lo tanto, </a:t>
            </a:r>
            <a:r>
              <a:rPr lang="es-CO" sz="1500" b="1" dirty="0">
                <a:effectLst/>
                <a:latin typeface="Aptos" panose="020B0004020202020204" pitchFamily="34" charset="0"/>
                <a:ea typeface="Aptos" panose="020B0004020202020204" pitchFamily="34" charset="0"/>
                <a:cs typeface="Aptos" panose="020B0004020202020204" pitchFamily="34" charset="0"/>
              </a:rPr>
              <a:t>no hay relación entre tablas</a:t>
            </a:r>
            <a:r>
              <a:rPr lang="es-CO" sz="1500" dirty="0">
                <a:effectLst/>
                <a:latin typeface="Aptos" panose="020B0004020202020204" pitchFamily="34" charset="0"/>
                <a:ea typeface="Aptos" panose="020B0004020202020204" pitchFamily="34" charset="0"/>
                <a:cs typeface="Aptos" panose="020B0004020202020204" pitchFamily="34" charset="0"/>
              </a:rPr>
              <a:t>.</a:t>
            </a:r>
            <a:br>
              <a:rPr lang="es-CO" sz="1500" dirty="0">
                <a:effectLst/>
                <a:latin typeface="Aptos" panose="020B0004020202020204" pitchFamily="34" charset="0"/>
                <a:ea typeface="Aptos" panose="020B0004020202020204" pitchFamily="34" charset="0"/>
                <a:cs typeface="Times New Roman" panose="02020603050405020304" pitchFamily="18" charset="0"/>
              </a:rPr>
            </a:br>
            <a:r>
              <a:rPr lang="es-CO" sz="1500" dirty="0">
                <a:effectLst/>
                <a:latin typeface="Aptos" panose="020B0004020202020204" pitchFamily="34" charset="0"/>
                <a:ea typeface="Aptos" panose="020B0004020202020204" pitchFamily="34" charset="0"/>
                <a:cs typeface="Aptos" panose="020B0004020202020204" pitchFamily="34" charset="0"/>
              </a:rPr>
              <a:t> Se accede directamente a la columna </a:t>
            </a:r>
            <a:r>
              <a:rPr lang="es-CO" sz="1500" dirty="0">
                <a:effectLst/>
                <a:latin typeface="Consolas" panose="020B0609020204030204" pitchFamily="49" charset="0"/>
                <a:ea typeface="Consolas" panose="020B0609020204030204" pitchFamily="49" charset="0"/>
                <a:cs typeface="Consolas" panose="020B0609020204030204" pitchFamily="49" charset="0"/>
              </a:rPr>
              <a:t>fecha</a:t>
            </a:r>
            <a:r>
              <a:rPr lang="es-CO" sz="1500" dirty="0">
                <a:effectLst/>
                <a:latin typeface="Aptos" panose="020B0004020202020204" pitchFamily="34" charset="0"/>
                <a:ea typeface="Aptos" panose="020B0004020202020204" pitchFamily="34" charset="0"/>
                <a:cs typeface="Aptos" panose="020B0004020202020204" pitchFamily="34" charset="0"/>
              </a:rPr>
              <a:t> para aplicar el filtro de año, </a:t>
            </a:r>
            <a:r>
              <a:rPr lang="es-CO" sz="1500" kern="100" dirty="0">
                <a:effectLst/>
                <a:latin typeface="Aptos" panose="020B0004020202020204" pitchFamily="34" charset="0"/>
                <a:ea typeface="Aptos" panose="020B0004020202020204" pitchFamily="34" charset="0"/>
                <a:cs typeface="Aptos" panose="020B0004020202020204" pitchFamily="34" charset="0"/>
              </a:rPr>
              <a:t>WHERE YEAR(fecha) = 2024</a:t>
            </a:r>
            <a:endParaRPr lang="es-CO" sz="1500"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endParaRPr lang="en-US" sz="800" dirty="0"/>
          </a:p>
        </p:txBody>
      </p:sp>
      <p:grpSp>
        <p:nvGrpSpPr>
          <p:cNvPr id="11" name="Group 10">
            <a:extLst>
              <a:ext uri="{FF2B5EF4-FFF2-40B4-BE49-F238E27FC236}">
                <a16:creationId xmlns:a16="http://schemas.microsoft.com/office/drawing/2014/main" id="{3B91FA70-C10B-59A0-E175-BCBD98C73A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2068638" y="0"/>
            <a:ext cx="123362" cy="6858000"/>
            <a:chOff x="12068638" y="0"/>
            <a:chExt cx="123362" cy="6858000"/>
          </a:xfrm>
        </p:grpSpPr>
        <p:sp>
          <p:nvSpPr>
            <p:cNvPr id="12" name="Rectangle 11">
              <a:extLst>
                <a:ext uri="{FF2B5EF4-FFF2-40B4-BE49-F238E27FC236}">
                  <a16:creationId xmlns:a16="http://schemas.microsoft.com/office/drawing/2014/main" id="{5AFBD8F1-9848-32FC-A46E-74934DD8F4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0E553EA-D522-328C-48C6-4ACB1F9905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8" name="Marcador de contenido 7" descr="Texto&#10;&#10;El contenido generado por IA puede ser incorrecto.">
            <a:extLst>
              <a:ext uri="{FF2B5EF4-FFF2-40B4-BE49-F238E27FC236}">
                <a16:creationId xmlns:a16="http://schemas.microsoft.com/office/drawing/2014/main" id="{10D7264C-E595-92F1-AD11-A840C1FC5E6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48163" y="1689719"/>
            <a:ext cx="6636622" cy="2490395"/>
          </a:xfrm>
        </p:spPr>
      </p:pic>
      <p:pic>
        <p:nvPicPr>
          <p:cNvPr id="4" name="Imagen 3">
            <a:extLst>
              <a:ext uri="{FF2B5EF4-FFF2-40B4-BE49-F238E27FC236}">
                <a16:creationId xmlns:a16="http://schemas.microsoft.com/office/drawing/2014/main" id="{D7F75422-AD66-D642-2640-FBA82BD58B8C}"/>
              </a:ext>
            </a:extLst>
          </p:cNvPr>
          <p:cNvPicPr>
            <a:picLocks noChangeAspect="1"/>
          </p:cNvPicPr>
          <p:nvPr/>
        </p:nvPicPr>
        <p:blipFill>
          <a:blip r:embed="rId3"/>
          <a:stretch>
            <a:fillRect/>
          </a:stretch>
        </p:blipFill>
        <p:spPr>
          <a:xfrm>
            <a:off x="9834246" y="230188"/>
            <a:ext cx="1940265" cy="1118927"/>
          </a:xfrm>
          <a:prstGeom prst="rect">
            <a:avLst/>
          </a:prstGeom>
        </p:spPr>
      </p:pic>
    </p:spTree>
    <p:extLst>
      <p:ext uri="{BB962C8B-B14F-4D97-AF65-F5344CB8AC3E}">
        <p14:creationId xmlns:p14="http://schemas.microsoft.com/office/powerpoint/2010/main" val="2724124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Logotipo, nombre de la empresa&#10;&#10;El contenido generado por IA puede ser incorrecto.">
            <a:extLst>
              <a:ext uri="{FF2B5EF4-FFF2-40B4-BE49-F238E27FC236}">
                <a16:creationId xmlns:a16="http://schemas.microsoft.com/office/drawing/2014/main" id="{FAA5176A-1E4A-DF4C-049B-1E9E459B25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9423" y="825688"/>
            <a:ext cx="10000946" cy="5335625"/>
          </a:xfrm>
          <a:prstGeom prst="rect">
            <a:avLst/>
          </a:prstGeom>
        </p:spPr>
      </p:pic>
      <p:pic>
        <p:nvPicPr>
          <p:cNvPr id="2" name="Imagen 1">
            <a:extLst>
              <a:ext uri="{FF2B5EF4-FFF2-40B4-BE49-F238E27FC236}">
                <a16:creationId xmlns:a16="http://schemas.microsoft.com/office/drawing/2014/main" id="{53F1574F-D8AA-C33D-B7EC-0C4237BC2B9D}"/>
              </a:ext>
            </a:extLst>
          </p:cNvPr>
          <p:cNvPicPr>
            <a:picLocks noChangeAspect="1"/>
          </p:cNvPicPr>
          <p:nvPr/>
        </p:nvPicPr>
        <p:blipFill>
          <a:blip r:embed="rId3"/>
          <a:stretch>
            <a:fillRect/>
          </a:stretch>
        </p:blipFill>
        <p:spPr>
          <a:xfrm>
            <a:off x="9743607" y="230188"/>
            <a:ext cx="2030904" cy="1171197"/>
          </a:xfrm>
          <a:prstGeom prst="rect">
            <a:avLst/>
          </a:prstGeom>
        </p:spPr>
      </p:pic>
    </p:spTree>
    <p:extLst>
      <p:ext uri="{BB962C8B-B14F-4D97-AF65-F5344CB8AC3E}">
        <p14:creationId xmlns:p14="http://schemas.microsoft.com/office/powerpoint/2010/main" val="20523161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181</TotalTime>
  <Words>526</Words>
  <Application>Microsoft Office PowerPoint</Application>
  <PresentationFormat>Panorámica</PresentationFormat>
  <Paragraphs>31</Paragraphs>
  <Slides>8</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Aptos</vt:lpstr>
      <vt:lpstr>Aptos Display</vt:lpstr>
      <vt:lpstr>Arial</vt:lpstr>
      <vt:lpstr>Consolas</vt:lpstr>
      <vt:lpstr>Tema de Office</vt:lpstr>
      <vt:lpstr>Bases de Datos </vt:lpstr>
      <vt:lpstr>Contexto Del Problema</vt:lpstr>
      <vt:lpstr>Presentación de PowerPoint</vt:lpstr>
      <vt:lpstr>Presentación de PowerPoint</vt:lpstr>
      <vt:lpstr>Implementación de la base de datos</vt:lpstr>
      <vt:lpstr>Visualizar los pacientes con sus acudientes</vt:lpstr>
      <vt:lpstr>Visualizar las citas médicas en el año 2024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OSCAR MAURICIO BALLESTEROS MONTOYA</dc:creator>
  <cp:lastModifiedBy>Daniel Restrepo Galeano</cp:lastModifiedBy>
  <cp:revision>3</cp:revision>
  <dcterms:created xsi:type="dcterms:W3CDTF">2025-05-30T00:10:25Z</dcterms:created>
  <dcterms:modified xsi:type="dcterms:W3CDTF">2025-05-30T03:17:21Z</dcterms:modified>
</cp:coreProperties>
</file>